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4"/>
  </p:sldMasterIdLst>
  <p:notesMasterIdLst>
    <p:notesMasterId r:id="rId11"/>
  </p:notesMasterIdLst>
  <p:sldIdLst>
    <p:sldId id="256" r:id="rId5"/>
    <p:sldId id="281" r:id="rId6"/>
    <p:sldId id="280" r:id="rId7"/>
    <p:sldId id="282" r:id="rId8"/>
    <p:sldId id="283" r:id="rId9"/>
    <p:sldId id="284" r:id="rId10"/>
  </p:sldIdLst>
  <p:sldSz cx="9144000" cy="6858000" type="screen4x3"/>
  <p:notesSz cx="7053263" cy="9356725"/>
  <p:embeddedFontLst>
    <p:embeddedFont>
      <p:font typeface="Franklin Gothic Book" charset="0"/>
      <p:regular r:id="rId12"/>
      <p: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lr>
        <a:srgbClr val="A03033"/>
      </a:buClr>
      <a:buSzPct val="140000"/>
      <a:buFont typeface="Arial" charset="0"/>
      <a:defRPr sz="1600" kern="1200">
        <a:solidFill>
          <a:srgbClr val="5F5F5F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rgbClr val="A03033"/>
      </a:buClr>
      <a:buSzPct val="140000"/>
      <a:buFont typeface="Arial" charset="0"/>
      <a:defRPr sz="1600" kern="1200">
        <a:solidFill>
          <a:srgbClr val="5F5F5F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rgbClr val="A03033"/>
      </a:buClr>
      <a:buSzPct val="140000"/>
      <a:buFont typeface="Arial" charset="0"/>
      <a:defRPr sz="1600" kern="1200">
        <a:solidFill>
          <a:srgbClr val="5F5F5F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rgbClr val="A03033"/>
      </a:buClr>
      <a:buSzPct val="140000"/>
      <a:buFont typeface="Arial" charset="0"/>
      <a:defRPr sz="1600" kern="1200">
        <a:solidFill>
          <a:srgbClr val="5F5F5F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rgbClr val="A03033"/>
      </a:buClr>
      <a:buSzPct val="140000"/>
      <a:buFont typeface="Arial" charset="0"/>
      <a:defRPr sz="1600" kern="1200">
        <a:solidFill>
          <a:srgbClr val="5F5F5F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5F5F5F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5F5F5F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5F5F5F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5F5F5F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40876-8E30-463E-8916-268EEB89AABC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4850" y="4445000"/>
            <a:ext cx="5643563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86825"/>
            <a:ext cx="3055938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95738" y="8886825"/>
            <a:ext cx="3055937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192C3-7071-4ED6-B449-81321FE64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64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65760" y="3048000"/>
            <a:ext cx="6949440" cy="1524000"/>
          </a:xfrm>
          <a:ln/>
        </p:spPr>
        <p:txBody>
          <a:bodyPr anchor="t" anchorCtr="0">
            <a:noAutofit/>
          </a:bodyPr>
          <a:lstStyle>
            <a:lvl1pPr algn="l">
              <a:lnSpc>
                <a:spcPts val="6000"/>
              </a:lnSpc>
              <a:defRPr sz="6000">
                <a:solidFill>
                  <a:srgbClr val="00599C"/>
                </a:solidFill>
              </a:defRPr>
            </a:lvl1pPr>
          </a:lstStyle>
          <a:p>
            <a:r>
              <a:rPr lang="en-US" smtClean="0">
                <a:latin typeface="Franklin Gothic Book"/>
              </a:rPr>
              <a:t>Click to edit Master title style</a:t>
            </a:r>
            <a:endParaRPr lang="en-US" dirty="0">
              <a:latin typeface="Franklin Gothic Book"/>
              <a:cs typeface="Franklin Gothic Book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0999" y="6172199"/>
            <a:ext cx="8427287" cy="9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26" descr="NR_LogoTag_RGB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6027" y="150462"/>
            <a:ext cx="3377973" cy="106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79" y="1371600"/>
            <a:ext cx="654728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4495800"/>
            <a:ext cx="6934200" cy="1153652"/>
          </a:xfrm>
        </p:spPr>
        <p:txBody>
          <a:bodyPr>
            <a:noAutofit/>
          </a:bodyPr>
          <a:lstStyle>
            <a:lvl1pPr marL="231775" marR="0" indent="-2317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sz="2800">
                <a:solidFill>
                  <a:srgbClr val="808080"/>
                </a:solidFill>
                <a:latin typeface="+mj-lt"/>
              </a:defRPr>
            </a:lvl1pPr>
          </a:lstStyle>
          <a:p>
            <a:r>
              <a:rPr lang="en-US" dirty="0" smtClean="0">
                <a:solidFill>
                  <a:srgbClr val="808080"/>
                </a:solidFill>
                <a:latin typeface="+mj-lt"/>
                <a:cs typeface="Franklin Gothic Book"/>
              </a:rPr>
              <a:t>Click to add subtitle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24600" y="6260685"/>
            <a:ext cx="2483686" cy="276999"/>
          </a:xfrm>
        </p:spPr>
        <p:txBody>
          <a:bodyPr anchor="ctr" anchorCtr="0">
            <a:noAutofit/>
          </a:bodyPr>
          <a:lstStyle>
            <a:lvl1pPr algn="r">
              <a:buNone/>
              <a:defRPr sz="1200">
                <a:solidFill>
                  <a:srgbClr val="1F497D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381000" y="6260685"/>
            <a:ext cx="5791200" cy="274320"/>
          </a:xfrm>
        </p:spPr>
        <p:txBody>
          <a:bodyPr/>
          <a:lstStyle>
            <a:lvl1pPr>
              <a:buNone/>
              <a:defRPr sz="1200">
                <a:solidFill>
                  <a:srgbClr val="1F497D"/>
                </a:solidFill>
              </a:defRPr>
            </a:lvl1pPr>
            <a:lvl2pPr>
              <a:buNone/>
              <a:defRPr sz="1200">
                <a:solidFill>
                  <a:srgbClr val="1F497D"/>
                </a:solidFill>
              </a:defRPr>
            </a:lvl2pPr>
            <a:lvl3pPr>
              <a:buNone/>
              <a:defRPr sz="1200">
                <a:solidFill>
                  <a:srgbClr val="1F497D"/>
                </a:solidFill>
              </a:defRPr>
            </a:lvl3pPr>
            <a:lvl4pPr>
              <a:buNone/>
              <a:defRPr sz="1200">
                <a:solidFill>
                  <a:srgbClr val="1F497D"/>
                </a:solidFill>
              </a:defRPr>
            </a:lvl4pPr>
            <a:lvl5pPr>
              <a:buNone/>
              <a:defRPr sz="1200">
                <a:solidFill>
                  <a:srgbClr val="1F497D"/>
                </a:solidFill>
              </a:defRPr>
            </a:lvl5pPr>
          </a:lstStyle>
          <a:p>
            <a:pPr lvl="0"/>
            <a:r>
              <a:rPr lang="en-US" dirty="0" smtClean="0"/>
              <a:t>Click to insert presentation name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8658225" y="6457950"/>
            <a:ext cx="485775" cy="40005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rgbClr val="A03033"/>
              </a:buClr>
              <a:buSzPct val="140000"/>
              <a:buFont typeface="Arial" charset="0"/>
              <a:defRPr sz="900" kern="120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rgbClr val="A03033"/>
              </a:buClr>
              <a:buSzPct val="140000"/>
              <a:buFont typeface="Arial" charset="0"/>
              <a:defRPr sz="1600" kern="120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rgbClr val="A03033"/>
              </a:buClr>
              <a:buSzPct val="140000"/>
              <a:buFont typeface="Arial" charset="0"/>
              <a:defRPr sz="1600" kern="120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rgbClr val="A03033"/>
              </a:buClr>
              <a:buSzPct val="140000"/>
              <a:buFont typeface="Arial" charset="0"/>
              <a:defRPr sz="1600" kern="120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rgbClr val="A03033"/>
              </a:buClr>
              <a:buSzPct val="140000"/>
              <a:buFont typeface="Arial" charset="0"/>
              <a:defRPr sz="1600" kern="120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A274E19-AE13-4A93-8B41-3F69C902EB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914400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914400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292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29718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914400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d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9718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1600200"/>
            <a:ext cx="50292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914400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914400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914400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3000">
              <a:srgbClr val="FDFDFF">
                <a:lumMod val="22000"/>
                <a:lumOff val="78000"/>
              </a:srgbClr>
            </a:gs>
            <a:gs pos="46000">
              <a:schemeClr val="bg1"/>
            </a:gs>
            <a:gs pos="7000">
              <a:srgbClr val="D4DE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 flipV="1">
            <a:off x="0" y="762613"/>
            <a:ext cx="9144000" cy="221825"/>
          </a:xfrm>
          <a:prstGeom prst="rect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40000"/>
                  <a:lumOff val="60000"/>
                  <a:alpha val="4100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03033"/>
              </a:buClr>
              <a:buSzPct val="140000"/>
              <a:buFont typeface="Arial" charset="0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5F5F5F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>
            <a:gsLst>
              <a:gs pos="0">
                <a:srgbClr val="003366"/>
              </a:gs>
              <a:gs pos="100000">
                <a:srgbClr val="0066CC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outerShdw blurRad="40005" dist="22987" dir="5400000" algn="br">
              <a:schemeClr val="tx1">
                <a:alpha val="35000"/>
              </a:schemeClr>
            </a:out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03033"/>
              </a:buClr>
              <a:buSzPct val="140000"/>
              <a:buFont typeface="Arial" charset="0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5F5F5F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8658225" y="6457950"/>
            <a:ext cx="485775" cy="40005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rgbClr val="A03033"/>
              </a:buClr>
              <a:buSzPct val="140000"/>
              <a:buFont typeface="Arial" charset="0"/>
              <a:defRPr sz="900" kern="120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rgbClr val="A03033"/>
              </a:buClr>
              <a:buSzPct val="140000"/>
              <a:buFont typeface="Arial" charset="0"/>
              <a:defRPr sz="1600" kern="120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rgbClr val="A03033"/>
              </a:buClr>
              <a:buSzPct val="140000"/>
              <a:buFont typeface="Arial" charset="0"/>
              <a:defRPr sz="1600" kern="120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rgbClr val="A03033"/>
              </a:buClr>
              <a:buSzPct val="140000"/>
              <a:buFont typeface="Arial" charset="0"/>
              <a:defRPr sz="1600" kern="120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rgbClr val="A03033"/>
              </a:buClr>
              <a:buSzPct val="140000"/>
              <a:buFont typeface="Arial" charset="0"/>
              <a:defRPr sz="1600" kern="120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A274E19-AE13-4A93-8B41-3F69C902EB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 preferRelativeResize="0"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" t="14288" r="3760"/>
          <a:stretch/>
        </p:blipFill>
        <p:spPr bwMode="auto">
          <a:xfrm>
            <a:off x="6573985" y="6156263"/>
            <a:ext cx="2348744" cy="68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4"/>
          <p:cNvPicPr>
            <a:picLocks noGrp="1"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27249"/>
            <a:ext cx="1447800" cy="6307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hf hdr="0" ftr="0" dt="0"/>
  <p:txStyles>
    <p:titleStyle>
      <a:lvl1pPr algn="l" defTabSz="457200" rtl="0" eaLnBrk="1" latinLnBrk="0" hangingPunct="1">
        <a:lnSpc>
          <a:spcPts val="34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Franklin Gothic Book"/>
          <a:ea typeface="+mj-ea"/>
          <a:cs typeface="Franklin Gothic Book"/>
        </a:defRPr>
      </a:lvl1pPr>
    </p:titleStyle>
    <p:bodyStyle>
      <a:lvl1pPr marL="231775" indent="-231775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WATERMAN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21.05.13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даты в истории бренда:</a:t>
            </a:r>
            <a:endParaRPr 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idx="1"/>
          </p:nvPr>
        </p:nvSpPr>
        <p:spPr bwMode="auto">
          <a:xfrm>
            <a:off x="179512" y="1052736"/>
            <a:ext cx="8856984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400" i="1" dirty="0">
                <a:solidFill>
                  <a:srgbClr val="0070C0"/>
                </a:solidFill>
              </a:rPr>
              <a:t>1883 год, Из-за протекшей ручки, которая привела к потере контракта, страховой агент из Нью-Йорка,  ЛЬЮИС </a:t>
            </a:r>
            <a:r>
              <a:rPr lang="ru-RU" sz="1400" i="1" dirty="0" err="1">
                <a:solidFill>
                  <a:srgbClr val="0070C0"/>
                </a:solidFill>
              </a:rPr>
              <a:t>ЭДСОН</a:t>
            </a:r>
            <a:r>
              <a:rPr lang="ru-RU" sz="1400" i="1" dirty="0">
                <a:solidFill>
                  <a:srgbClr val="0070C0"/>
                </a:solidFill>
              </a:rPr>
              <a:t> </a:t>
            </a:r>
            <a:r>
              <a:rPr lang="ru-RU" sz="1400" i="1" dirty="0" err="1">
                <a:solidFill>
                  <a:srgbClr val="0070C0"/>
                </a:solidFill>
              </a:rPr>
              <a:t>ВАТЕРМАН</a:t>
            </a:r>
            <a:r>
              <a:rPr lang="ru-RU" sz="1400" i="1" dirty="0">
                <a:solidFill>
                  <a:srgbClr val="0070C0"/>
                </a:solidFill>
              </a:rPr>
              <a:t>, отличавшийся находчивостью и изобретательностью, решил сотворить </a:t>
            </a:r>
            <a:r>
              <a:rPr lang="ru-RU" sz="1400" i="1" dirty="0" smtClean="0">
                <a:solidFill>
                  <a:srgbClr val="0070C0"/>
                </a:solidFill>
              </a:rPr>
              <a:t>невозможное   - </a:t>
            </a:r>
            <a:r>
              <a:rPr lang="ru-RU" sz="1400" b="1" i="1" u="sng" dirty="0" smtClean="0">
                <a:solidFill>
                  <a:srgbClr val="0070C0"/>
                </a:solidFill>
              </a:rPr>
              <a:t>надежную </a:t>
            </a:r>
            <a:r>
              <a:rPr lang="ru-RU" sz="1400" b="1" i="1" u="sng" dirty="0">
                <a:solidFill>
                  <a:srgbClr val="0070C0"/>
                </a:solidFill>
              </a:rPr>
              <a:t>перьевую </a:t>
            </a:r>
            <a:r>
              <a:rPr lang="ru-RU" sz="1400" b="1" i="1" u="sng" dirty="0" smtClean="0">
                <a:solidFill>
                  <a:srgbClr val="0070C0"/>
                </a:solidFill>
              </a:rPr>
              <a:t>ручку</a:t>
            </a:r>
            <a:r>
              <a:rPr lang="en-US" sz="1400" b="1" i="1" u="sng" dirty="0" smtClean="0">
                <a:solidFill>
                  <a:srgbClr val="0070C0"/>
                </a:solidFill>
              </a:rPr>
              <a:t>.</a:t>
            </a:r>
          </a:p>
          <a:p>
            <a:pPr>
              <a:spcBef>
                <a:spcPct val="0"/>
              </a:spcBef>
            </a:pPr>
            <a:r>
              <a:rPr lang="ru-RU" sz="1400" dirty="0">
                <a:solidFill>
                  <a:srgbClr val="0070C0"/>
                </a:solidFill>
                <a:latin typeface="+mn-lt"/>
              </a:rPr>
              <a:t>1884 год, Льюис </a:t>
            </a:r>
            <a:r>
              <a:rPr lang="ru-RU" sz="1400" dirty="0" err="1">
                <a:solidFill>
                  <a:srgbClr val="0070C0"/>
                </a:solidFill>
                <a:latin typeface="+mn-lt"/>
              </a:rPr>
              <a:t>Эдсон</a:t>
            </a:r>
            <a:r>
              <a:rPr lang="ru-RU" sz="1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+mn-lt"/>
              </a:rPr>
              <a:t>Ватерман</a:t>
            </a:r>
            <a:r>
              <a:rPr lang="ru-RU" sz="1400" dirty="0">
                <a:solidFill>
                  <a:srgbClr val="0070C0"/>
                </a:solidFill>
                <a:latin typeface="+mn-lt"/>
              </a:rPr>
              <a:t> открыл мастерскую по производству безопасных перьевых ручек на Фултон-стрит, 136 и навсегда изменил мир пишущих инструментов</a:t>
            </a:r>
            <a:r>
              <a:rPr lang="ru-RU" sz="1400" dirty="0" smtClean="0">
                <a:solidFill>
                  <a:srgbClr val="0070C0"/>
                </a:solidFill>
                <a:latin typeface="+mn-lt"/>
              </a:rPr>
              <a:t>.</a:t>
            </a:r>
          </a:p>
          <a:p>
            <a:r>
              <a:rPr lang="ru-RU" sz="1400" i="1" dirty="0">
                <a:solidFill>
                  <a:srgbClr val="0070C0"/>
                </a:solidFill>
              </a:rPr>
              <a:t>1885 – открытие первой фабрики</a:t>
            </a:r>
            <a:endParaRPr lang="en-US" sz="1400" dirty="0">
              <a:solidFill>
                <a:srgbClr val="0070C0"/>
              </a:solidFill>
            </a:endParaRPr>
          </a:p>
          <a:p>
            <a:r>
              <a:rPr lang="ru-RU" sz="1400" i="1" dirty="0">
                <a:solidFill>
                  <a:srgbClr val="0070C0"/>
                </a:solidFill>
              </a:rPr>
              <a:t>1889 – выпуск первой ручки с увеличенным пером из золота 14 карат и новым резервуаром, который позволяла собирать лишние чернила</a:t>
            </a:r>
            <a:endParaRPr lang="en-US" sz="1400" dirty="0">
              <a:solidFill>
                <a:srgbClr val="0070C0"/>
              </a:solidFill>
            </a:endParaRPr>
          </a:p>
          <a:p>
            <a:r>
              <a:rPr lang="ru-RU" sz="1400" i="1" dirty="0">
                <a:solidFill>
                  <a:srgbClr val="0070C0"/>
                </a:solidFill>
              </a:rPr>
              <a:t>1901 – Льюис </a:t>
            </a:r>
            <a:r>
              <a:rPr lang="ru-RU" sz="1400" i="1" dirty="0" err="1">
                <a:solidFill>
                  <a:srgbClr val="0070C0"/>
                </a:solidFill>
              </a:rPr>
              <a:t>Эдсон</a:t>
            </a:r>
            <a:r>
              <a:rPr lang="ru-RU" sz="1400" i="1" dirty="0">
                <a:solidFill>
                  <a:srgbClr val="0070C0"/>
                </a:solidFill>
              </a:rPr>
              <a:t> </a:t>
            </a:r>
            <a:r>
              <a:rPr lang="ru-RU" sz="1400" i="1" dirty="0" err="1">
                <a:solidFill>
                  <a:srgbClr val="0070C0"/>
                </a:solidFill>
              </a:rPr>
              <a:t>Ватерман</a:t>
            </a:r>
            <a:r>
              <a:rPr lang="ru-RU" sz="1400" i="1" dirty="0">
                <a:solidFill>
                  <a:srgbClr val="0070C0"/>
                </a:solidFill>
              </a:rPr>
              <a:t> в возрасте 64 лет покидает пост руководителя компании, руководство возглавляет его внук Фрэнк Д. </a:t>
            </a:r>
            <a:r>
              <a:rPr lang="ru-RU" sz="1400" i="1" dirty="0" err="1">
                <a:solidFill>
                  <a:srgbClr val="0070C0"/>
                </a:solidFill>
              </a:rPr>
              <a:t>Ватерман</a:t>
            </a:r>
            <a:r>
              <a:rPr lang="ru-RU" sz="1400" i="1" dirty="0">
                <a:solidFill>
                  <a:srgbClr val="0070C0"/>
                </a:solidFill>
              </a:rPr>
              <a:t>.  К этому времени ручки продавались по всей территории Соединенных Штатов и в Канаде, а компания начала расширяться за рубеж. </a:t>
            </a:r>
            <a:endParaRPr lang="en-US" sz="1400" dirty="0">
              <a:solidFill>
                <a:srgbClr val="0070C0"/>
              </a:solidFill>
            </a:endParaRPr>
          </a:p>
          <a:p>
            <a:r>
              <a:rPr lang="ru-RU" sz="1400" i="1" dirty="0">
                <a:solidFill>
                  <a:srgbClr val="0070C0"/>
                </a:solidFill>
              </a:rPr>
              <a:t>1905 – Начало выпуска «</a:t>
            </a:r>
            <a:r>
              <a:rPr lang="en-US" sz="1400" i="1" dirty="0">
                <a:solidFill>
                  <a:srgbClr val="0070C0"/>
                </a:solidFill>
              </a:rPr>
              <a:t>Clip Cap</a:t>
            </a:r>
            <a:r>
              <a:rPr lang="ru-RU" sz="1400" i="1" dirty="0">
                <a:solidFill>
                  <a:srgbClr val="0070C0"/>
                </a:solidFill>
              </a:rPr>
              <a:t>» («Колпачок с зажимом»)</a:t>
            </a:r>
            <a:endParaRPr lang="en-US" sz="1400" dirty="0">
              <a:solidFill>
                <a:srgbClr val="0070C0"/>
              </a:solidFill>
            </a:endParaRPr>
          </a:p>
          <a:p>
            <a:r>
              <a:rPr lang="ru-RU" sz="1400" i="1" dirty="0">
                <a:solidFill>
                  <a:srgbClr val="0070C0"/>
                </a:solidFill>
              </a:rPr>
              <a:t>1907 – Начало выпуска «</a:t>
            </a:r>
            <a:r>
              <a:rPr lang="en-US" sz="1400" i="1" dirty="0">
                <a:solidFill>
                  <a:srgbClr val="0070C0"/>
                </a:solidFill>
              </a:rPr>
              <a:t>Safety Pen</a:t>
            </a:r>
            <a:r>
              <a:rPr lang="ru-RU" sz="1400" i="1" dirty="0">
                <a:solidFill>
                  <a:srgbClr val="0070C0"/>
                </a:solidFill>
              </a:rPr>
              <a:t>» («Безопасная ручка</a:t>
            </a:r>
            <a:r>
              <a:rPr lang="ru-RU" sz="1400" i="1" dirty="0" smtClean="0">
                <a:solidFill>
                  <a:srgbClr val="0070C0"/>
                </a:solidFill>
              </a:rPr>
              <a:t>» благодаря колпачку чернила не протекали).</a:t>
            </a:r>
          </a:p>
          <a:p>
            <a:r>
              <a:rPr lang="ru-RU" sz="1400" i="1" dirty="0">
                <a:solidFill>
                  <a:srgbClr val="0070C0"/>
                </a:solidFill>
              </a:rPr>
              <a:t>1919 – Ллойд Джордж, премьер-министр Великобритании, подписывает золотой ручкой </a:t>
            </a:r>
            <a:r>
              <a:rPr lang="en-US" sz="1400" i="1" dirty="0">
                <a:solidFill>
                  <a:srgbClr val="0070C0"/>
                </a:solidFill>
              </a:rPr>
              <a:t>WATERMAN</a:t>
            </a:r>
            <a:r>
              <a:rPr lang="ru-RU" sz="1400" i="1" dirty="0">
                <a:solidFill>
                  <a:srgbClr val="0070C0"/>
                </a:solidFill>
              </a:rPr>
              <a:t> Версальский мирный договор, положивший конец первой мировой </a:t>
            </a:r>
            <a:r>
              <a:rPr lang="ru-RU" sz="1400" i="1" dirty="0" smtClean="0">
                <a:solidFill>
                  <a:srgbClr val="0070C0"/>
                </a:solidFill>
              </a:rPr>
              <a:t>войне.</a:t>
            </a:r>
            <a:r>
              <a:rPr lang="ru-RU" sz="1400" i="1" dirty="0">
                <a:solidFill>
                  <a:srgbClr val="0070C0"/>
                </a:solidFill>
              </a:rPr>
              <a:t> </a:t>
            </a:r>
            <a:endParaRPr lang="en-US" sz="1400" dirty="0">
              <a:solidFill>
                <a:srgbClr val="0070C0"/>
              </a:solidFill>
            </a:endParaRPr>
          </a:p>
          <a:p>
            <a:r>
              <a:rPr lang="ru-RU" sz="1400" i="1" dirty="0">
                <a:solidFill>
                  <a:srgbClr val="0070C0"/>
                </a:solidFill>
              </a:rPr>
              <a:t>1926 – Жюль-</a:t>
            </a:r>
            <a:r>
              <a:rPr lang="ru-RU" sz="1400" i="1" dirty="0" err="1">
                <a:solidFill>
                  <a:srgbClr val="0070C0"/>
                </a:solidFill>
              </a:rPr>
              <a:t>Изидор</a:t>
            </a:r>
            <a:r>
              <a:rPr lang="ru-RU" sz="1400" i="1" dirty="0">
                <a:solidFill>
                  <a:srgbClr val="0070C0"/>
                </a:solidFill>
              </a:rPr>
              <a:t> </a:t>
            </a:r>
            <a:r>
              <a:rPr lang="ru-RU" sz="1400" i="1" dirty="0" err="1">
                <a:solidFill>
                  <a:srgbClr val="0070C0"/>
                </a:solidFill>
              </a:rPr>
              <a:t>Фагар</a:t>
            </a:r>
            <a:r>
              <a:rPr lang="ru-RU" sz="1400" i="1" dirty="0">
                <a:solidFill>
                  <a:srgbClr val="0070C0"/>
                </a:solidFill>
              </a:rPr>
              <a:t>, после 20-ти лет успешной работы по продаже ручек </a:t>
            </a:r>
            <a:r>
              <a:rPr lang="en-US" sz="1400" i="1" dirty="0">
                <a:solidFill>
                  <a:srgbClr val="0070C0"/>
                </a:solidFill>
              </a:rPr>
              <a:t>WATERMAN </a:t>
            </a:r>
            <a:r>
              <a:rPr lang="ru-RU" sz="1400" i="1" dirty="0">
                <a:solidFill>
                  <a:srgbClr val="0070C0"/>
                </a:solidFill>
              </a:rPr>
              <a:t>в Европе, </a:t>
            </a:r>
            <a:r>
              <a:rPr lang="ru-RU" sz="1400" i="1" dirty="0" smtClean="0">
                <a:solidFill>
                  <a:srgbClr val="0070C0"/>
                </a:solidFill>
              </a:rPr>
              <a:t>начинает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>
                <a:solidFill>
                  <a:srgbClr val="0070C0"/>
                </a:solidFill>
              </a:rPr>
              <a:t>производить эти ручки во Франции, основав дочернюю компанию </a:t>
            </a:r>
            <a:r>
              <a:rPr lang="en-US" sz="1400" i="1" dirty="0">
                <a:solidFill>
                  <a:srgbClr val="0070C0"/>
                </a:solidFill>
              </a:rPr>
              <a:t>JIF-WATERMAN</a:t>
            </a:r>
            <a:endParaRPr lang="en-US" sz="1400" dirty="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</a:pPr>
            <a:r>
              <a:rPr lang="ru-RU" sz="1400" i="1" dirty="0">
                <a:solidFill>
                  <a:srgbClr val="0070C0"/>
                </a:solidFill>
              </a:rPr>
              <a:t>1953 – выпуск знаменитой  ручки «</a:t>
            </a:r>
            <a:r>
              <a:rPr lang="en-US" sz="1400" i="1" dirty="0">
                <a:solidFill>
                  <a:srgbClr val="0070C0"/>
                </a:solidFill>
              </a:rPr>
              <a:t>CF</a:t>
            </a:r>
            <a:r>
              <a:rPr lang="ru-RU" sz="1400" i="1" dirty="0">
                <a:solidFill>
                  <a:srgbClr val="0070C0"/>
                </a:solidFill>
              </a:rPr>
              <a:t>», спроектированной дизайнером из «Дженерал </a:t>
            </a:r>
            <a:r>
              <a:rPr lang="ru-RU" sz="1400" i="1" dirty="0" err="1">
                <a:solidFill>
                  <a:srgbClr val="0070C0"/>
                </a:solidFill>
              </a:rPr>
              <a:t>Моторз</a:t>
            </a:r>
            <a:r>
              <a:rPr lang="ru-RU" sz="1400" i="1" dirty="0">
                <a:solidFill>
                  <a:srgbClr val="0070C0"/>
                </a:solidFill>
              </a:rPr>
              <a:t>». Эта ручка была создана по образу космической ракеты и была оснащена новой защелкой в форме двух соединенных дуг.</a:t>
            </a:r>
            <a:endParaRPr lang="en-US" sz="1400" dirty="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</a:pP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4957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688632"/>
          </a:xfrm>
        </p:spPr>
        <p:txBody>
          <a:bodyPr/>
          <a:lstStyle/>
          <a:p>
            <a:r>
              <a:rPr lang="ru-RU" sz="1400" i="1" dirty="0">
                <a:solidFill>
                  <a:srgbClr val="0070C0"/>
                </a:solidFill>
                <a:latin typeface="+mn-lt"/>
              </a:rPr>
              <a:t>1954 – компания </a:t>
            </a:r>
            <a:r>
              <a:rPr lang="en-US" sz="1400" i="1" dirty="0">
                <a:solidFill>
                  <a:srgbClr val="0070C0"/>
                </a:solidFill>
                <a:latin typeface="+mn-lt"/>
              </a:rPr>
              <a:t>WATERMAN</a:t>
            </a:r>
            <a:r>
              <a:rPr lang="ru-RU" sz="1400" i="1" dirty="0">
                <a:solidFill>
                  <a:srgbClr val="0070C0"/>
                </a:solidFill>
                <a:latin typeface="+mn-lt"/>
              </a:rPr>
              <a:t> в Соединенных Штатах прекращает свое существование. Французский </a:t>
            </a:r>
            <a:r>
              <a:rPr lang="en-US" sz="1400" i="1" dirty="0">
                <a:solidFill>
                  <a:srgbClr val="0070C0"/>
                </a:solidFill>
                <a:latin typeface="+mn-lt"/>
              </a:rPr>
              <a:t>WATERMAN</a:t>
            </a:r>
            <a:r>
              <a:rPr lang="ru-RU" sz="1400" i="1" dirty="0">
                <a:solidFill>
                  <a:srgbClr val="0070C0"/>
                </a:solidFill>
                <a:latin typeface="+mn-lt"/>
              </a:rPr>
              <a:t> остается единственным производителем. </a:t>
            </a:r>
            <a:endParaRPr lang="en-US" sz="1400" dirty="0">
              <a:solidFill>
                <a:srgbClr val="0070C0"/>
              </a:solidFill>
              <a:latin typeface="+mn-lt"/>
            </a:endParaRPr>
          </a:p>
          <a:p>
            <a:r>
              <a:rPr lang="ru-RU" sz="1400" i="1" dirty="0">
                <a:solidFill>
                  <a:srgbClr val="0070C0"/>
                </a:solidFill>
                <a:latin typeface="+mn-lt"/>
              </a:rPr>
              <a:t> </a:t>
            </a:r>
            <a:r>
              <a:rPr lang="ru-RU" sz="1400" i="1" dirty="0" smtClean="0">
                <a:solidFill>
                  <a:srgbClr val="0070C0"/>
                </a:solidFill>
                <a:latin typeface="+mn-lt"/>
              </a:rPr>
              <a:t>1967 </a:t>
            </a:r>
            <a:r>
              <a:rPr lang="ru-RU" sz="1400" i="1" dirty="0">
                <a:solidFill>
                  <a:srgbClr val="0070C0"/>
                </a:solidFill>
                <a:latin typeface="+mn-lt"/>
              </a:rPr>
              <a:t>– производственные мощности переводятся в местечко </a:t>
            </a:r>
            <a:r>
              <a:rPr lang="ru-RU" sz="1400" i="1" dirty="0" err="1">
                <a:solidFill>
                  <a:srgbClr val="0070C0"/>
                </a:solidFill>
                <a:latin typeface="+mn-lt"/>
              </a:rPr>
              <a:t>Сэнт-Эрблен</a:t>
            </a:r>
            <a:r>
              <a:rPr lang="ru-RU" sz="1400" i="1" dirty="0">
                <a:solidFill>
                  <a:srgbClr val="0070C0"/>
                </a:solidFill>
                <a:latin typeface="+mn-lt"/>
              </a:rPr>
              <a:t> неподалеку от города Нант, западная Франция, где и находятся по сей день</a:t>
            </a:r>
            <a:r>
              <a:rPr lang="ru-RU" sz="1400" i="1" dirty="0" smtClean="0">
                <a:solidFill>
                  <a:srgbClr val="0070C0"/>
                </a:solidFill>
                <a:latin typeface="+mn-lt"/>
              </a:rPr>
              <a:t>.</a:t>
            </a:r>
            <a:endParaRPr lang="en-US" sz="1400" dirty="0">
              <a:solidFill>
                <a:srgbClr val="0070C0"/>
              </a:solidFill>
              <a:latin typeface="+mn-lt"/>
            </a:endParaRPr>
          </a:p>
          <a:p>
            <a:r>
              <a:rPr lang="ru-RU" sz="1400" i="1" dirty="0">
                <a:solidFill>
                  <a:srgbClr val="0070C0"/>
                </a:solidFill>
                <a:latin typeface="+mn-lt"/>
              </a:rPr>
              <a:t>1969 – компанию возглавляет </a:t>
            </a:r>
            <a:r>
              <a:rPr lang="ru-RU" sz="1400" i="1" dirty="0" err="1">
                <a:solidFill>
                  <a:srgbClr val="0070C0"/>
                </a:solidFill>
                <a:latin typeface="+mn-lt"/>
              </a:rPr>
              <a:t>Франсин</a:t>
            </a:r>
            <a:r>
              <a:rPr lang="ru-RU" sz="1400" i="1" dirty="0">
                <a:solidFill>
                  <a:srgbClr val="0070C0"/>
                </a:solidFill>
                <a:latin typeface="+mn-lt"/>
              </a:rPr>
              <a:t> Гомес, внучка мадам </a:t>
            </a:r>
            <a:r>
              <a:rPr lang="ru-RU" sz="1400" i="1" dirty="0" err="1">
                <a:solidFill>
                  <a:srgbClr val="0070C0"/>
                </a:solidFill>
                <a:latin typeface="+mn-lt"/>
              </a:rPr>
              <a:t>Фагард</a:t>
            </a:r>
            <a:r>
              <a:rPr lang="ru-RU" sz="1400" i="1" dirty="0">
                <a:solidFill>
                  <a:srgbClr val="0070C0"/>
                </a:solidFill>
                <a:latin typeface="+mn-lt"/>
              </a:rPr>
              <a:t> и представительница третьего поколения женщин в руководстве компании. </a:t>
            </a:r>
            <a:endParaRPr lang="ru-RU" sz="1400" i="1" dirty="0">
              <a:solidFill>
                <a:srgbClr val="0070C0"/>
              </a:solidFill>
              <a:latin typeface="+mn-lt"/>
            </a:endParaRPr>
          </a:p>
          <a:p>
            <a:r>
              <a:rPr lang="ru-RU" sz="1400" i="1" dirty="0">
                <a:solidFill>
                  <a:srgbClr val="0070C0"/>
                </a:solidFill>
                <a:latin typeface="+mn-lt"/>
              </a:rPr>
              <a:t>1971- </a:t>
            </a:r>
            <a:r>
              <a:rPr lang="en-US" sz="1400" i="1" dirty="0">
                <a:solidFill>
                  <a:srgbClr val="0070C0"/>
                </a:solidFill>
                <a:latin typeface="+mn-lt"/>
              </a:rPr>
              <a:t>JIF</a:t>
            </a:r>
            <a:r>
              <a:rPr lang="ru-RU" sz="1400" i="1" dirty="0">
                <a:solidFill>
                  <a:srgbClr val="0070C0"/>
                </a:solidFill>
                <a:latin typeface="+mn-lt"/>
              </a:rPr>
              <a:t>-</a:t>
            </a:r>
            <a:r>
              <a:rPr lang="en-US" sz="1400" i="1" dirty="0">
                <a:solidFill>
                  <a:srgbClr val="0070C0"/>
                </a:solidFill>
                <a:latin typeface="+mn-lt"/>
              </a:rPr>
              <a:t>WATERMAN</a:t>
            </a:r>
            <a:r>
              <a:rPr lang="ru-RU" sz="1400" i="1" dirty="0">
                <a:solidFill>
                  <a:srgbClr val="0070C0"/>
                </a:solidFill>
                <a:latin typeface="+mn-lt"/>
              </a:rPr>
              <a:t>  меняет название на </a:t>
            </a:r>
            <a:r>
              <a:rPr lang="en-US" sz="1400" i="1" dirty="0" smtClean="0">
                <a:solidFill>
                  <a:srgbClr val="0070C0"/>
                </a:solidFill>
                <a:latin typeface="+mn-lt"/>
              </a:rPr>
              <a:t>WATERMAN </a:t>
            </a:r>
            <a:r>
              <a:rPr lang="en-US" sz="1400" i="1" dirty="0">
                <a:solidFill>
                  <a:srgbClr val="0070C0"/>
                </a:solidFill>
                <a:latin typeface="+mn-lt"/>
              </a:rPr>
              <a:t>S</a:t>
            </a:r>
            <a:r>
              <a:rPr lang="ru-RU" sz="1400" i="1" dirty="0">
                <a:solidFill>
                  <a:srgbClr val="0070C0"/>
                </a:solidFill>
                <a:latin typeface="+mn-lt"/>
              </a:rPr>
              <a:t>.</a:t>
            </a:r>
            <a:r>
              <a:rPr lang="en-US" sz="1400" i="1" dirty="0">
                <a:solidFill>
                  <a:srgbClr val="0070C0"/>
                </a:solidFill>
                <a:latin typeface="+mn-lt"/>
              </a:rPr>
              <a:t>A</a:t>
            </a:r>
            <a:r>
              <a:rPr lang="ru-RU" sz="1400" i="1" dirty="0">
                <a:solidFill>
                  <a:srgbClr val="0070C0"/>
                </a:solidFill>
                <a:latin typeface="+mn-lt"/>
              </a:rPr>
              <a:t>. и выкупает торговую </a:t>
            </a:r>
            <a:r>
              <a:rPr lang="ru-RU" sz="1400" i="1" dirty="0" smtClean="0">
                <a:solidFill>
                  <a:srgbClr val="0070C0"/>
                </a:solidFill>
                <a:latin typeface="+mn-lt"/>
              </a:rPr>
              <a:t>марку</a:t>
            </a:r>
            <a:r>
              <a:rPr lang="ru-RU" sz="1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1400" i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1400" i="1" dirty="0">
                <a:solidFill>
                  <a:srgbClr val="0070C0"/>
                </a:solidFill>
                <a:latin typeface="+mn-lt"/>
              </a:rPr>
              <a:t>в Соединенных Штатах. </a:t>
            </a:r>
            <a:endParaRPr lang="en-US" sz="1400" dirty="0">
              <a:solidFill>
                <a:srgbClr val="0070C0"/>
              </a:solidFill>
              <a:latin typeface="+mn-lt"/>
            </a:endParaRPr>
          </a:p>
          <a:p>
            <a:r>
              <a:rPr lang="ru-RU" sz="1400" i="1" dirty="0">
                <a:solidFill>
                  <a:srgbClr val="0070C0"/>
                </a:solidFill>
                <a:latin typeface="+mn-lt"/>
              </a:rPr>
              <a:t>1982 – </a:t>
            </a:r>
            <a:r>
              <a:rPr lang="en-US" sz="1400" i="1" dirty="0">
                <a:solidFill>
                  <a:srgbClr val="0070C0"/>
                </a:solidFill>
                <a:latin typeface="+mn-lt"/>
              </a:rPr>
              <a:t>WATERMAN </a:t>
            </a:r>
            <a:r>
              <a:rPr lang="ru-RU" sz="1400" i="1" dirty="0">
                <a:solidFill>
                  <a:srgbClr val="0070C0"/>
                </a:solidFill>
                <a:latin typeface="+mn-lt"/>
              </a:rPr>
              <a:t>использует новую </a:t>
            </a:r>
            <a:r>
              <a:rPr lang="ru-RU" sz="1400" i="1" dirty="0" smtClean="0">
                <a:solidFill>
                  <a:srgbClr val="0070C0"/>
                </a:solidFill>
                <a:latin typeface="+mn-lt"/>
              </a:rPr>
              <a:t>форму</a:t>
            </a:r>
            <a:r>
              <a:rPr lang="ru-RU" sz="1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1400" i="1" dirty="0" smtClean="0">
                <a:solidFill>
                  <a:srgbClr val="0070C0"/>
                </a:solidFill>
                <a:latin typeface="+mn-lt"/>
              </a:rPr>
              <a:t>зажима </a:t>
            </a:r>
            <a:r>
              <a:rPr lang="ru-RU" sz="1400" i="1" dirty="0">
                <a:solidFill>
                  <a:srgbClr val="0070C0"/>
                </a:solidFill>
                <a:latin typeface="+mn-lt"/>
              </a:rPr>
              <a:t>в виде двух соединенных дуг, впервые </a:t>
            </a:r>
            <a:endParaRPr lang="en-US" sz="1400" dirty="0">
              <a:solidFill>
                <a:srgbClr val="0070C0"/>
              </a:solidFill>
              <a:latin typeface="+mn-lt"/>
            </a:endParaRPr>
          </a:p>
          <a:p>
            <a:pPr marL="0" indent="0">
              <a:buNone/>
            </a:pPr>
            <a:r>
              <a:rPr lang="ru-RU" sz="1400" i="1" dirty="0" smtClean="0">
                <a:solidFill>
                  <a:srgbClr val="0070C0"/>
                </a:solidFill>
                <a:latin typeface="+mn-lt"/>
              </a:rPr>
              <a:t>     разработанную </a:t>
            </a:r>
            <a:r>
              <a:rPr lang="ru-RU" sz="1400" i="1" dirty="0">
                <a:solidFill>
                  <a:srgbClr val="0070C0"/>
                </a:solidFill>
                <a:latin typeface="+mn-lt"/>
              </a:rPr>
              <a:t>в дизайне ручки </a:t>
            </a:r>
            <a:r>
              <a:rPr lang="en-US" sz="1400" i="1" dirty="0">
                <a:solidFill>
                  <a:srgbClr val="0070C0"/>
                </a:solidFill>
                <a:latin typeface="+mn-lt"/>
              </a:rPr>
              <a:t>CF</a:t>
            </a:r>
            <a:r>
              <a:rPr lang="ru-RU" sz="1400" i="1" dirty="0" smtClean="0">
                <a:solidFill>
                  <a:srgbClr val="0070C0"/>
                </a:solidFill>
                <a:latin typeface="+mn-lt"/>
              </a:rPr>
              <a:t>.</a:t>
            </a:r>
            <a:r>
              <a:rPr lang="ru-RU" sz="1400" i="1" dirty="0">
                <a:solidFill>
                  <a:srgbClr val="0070C0"/>
                </a:solidFill>
                <a:latin typeface="+mn-lt"/>
              </a:rPr>
              <a:t>  </a:t>
            </a:r>
            <a:endParaRPr lang="en-US" sz="1400" dirty="0">
              <a:solidFill>
                <a:srgbClr val="0070C0"/>
              </a:solidFill>
              <a:latin typeface="+mn-lt"/>
            </a:endParaRPr>
          </a:p>
          <a:p>
            <a:r>
              <a:rPr lang="ru-RU" sz="1400" i="1" dirty="0">
                <a:solidFill>
                  <a:srgbClr val="0070C0"/>
                </a:solidFill>
                <a:latin typeface="+mn-lt"/>
              </a:rPr>
              <a:t>1987 – </a:t>
            </a:r>
            <a:r>
              <a:rPr lang="en-US" sz="1400" i="1" dirty="0">
                <a:solidFill>
                  <a:srgbClr val="0070C0"/>
                </a:solidFill>
                <a:latin typeface="+mn-lt"/>
              </a:rPr>
              <a:t>WATERMAN</a:t>
            </a:r>
            <a:r>
              <a:rPr lang="ru-RU" sz="1400" i="1" dirty="0">
                <a:solidFill>
                  <a:srgbClr val="0070C0"/>
                </a:solidFill>
                <a:latin typeface="+mn-lt"/>
              </a:rPr>
              <a:t> объединяется с компанией  </a:t>
            </a:r>
            <a:r>
              <a:rPr lang="en-US" sz="1400" i="1" dirty="0">
                <a:solidFill>
                  <a:srgbClr val="0070C0"/>
                </a:solidFill>
                <a:latin typeface="+mn-lt"/>
              </a:rPr>
              <a:t>Gillette</a:t>
            </a:r>
            <a:r>
              <a:rPr lang="ru-RU" sz="1400" i="1" dirty="0">
                <a:solidFill>
                  <a:srgbClr val="0070C0"/>
                </a:solidFill>
                <a:latin typeface="+mn-lt"/>
              </a:rPr>
              <a:t>, что позволяет компании расширить свою дистрибьюторскую сеть</a:t>
            </a:r>
            <a:r>
              <a:rPr lang="ru-RU" sz="1400" i="1" dirty="0" smtClean="0">
                <a:solidFill>
                  <a:srgbClr val="0070C0"/>
                </a:solidFill>
                <a:latin typeface="+mn-lt"/>
              </a:rPr>
              <a:t>.</a:t>
            </a:r>
          </a:p>
          <a:p>
            <a:r>
              <a:rPr lang="ru-RU" sz="1400" i="1" dirty="0">
                <a:solidFill>
                  <a:srgbClr val="0070C0"/>
                </a:solidFill>
                <a:latin typeface="+mn-lt"/>
              </a:rPr>
              <a:t>2001 – </a:t>
            </a:r>
            <a:r>
              <a:rPr lang="en-US" sz="1400" i="1" dirty="0">
                <a:solidFill>
                  <a:srgbClr val="0070C0"/>
                </a:solidFill>
                <a:latin typeface="+mn-lt"/>
              </a:rPr>
              <a:t>WATERMAN </a:t>
            </a:r>
            <a:r>
              <a:rPr lang="ru-RU" sz="1400" i="1" dirty="0">
                <a:solidFill>
                  <a:srgbClr val="0070C0"/>
                </a:solidFill>
                <a:latin typeface="+mn-lt"/>
              </a:rPr>
              <a:t>присоединяется к </a:t>
            </a:r>
            <a:r>
              <a:rPr lang="en-US" sz="1400" i="1" dirty="0">
                <a:solidFill>
                  <a:srgbClr val="0070C0"/>
                </a:solidFill>
                <a:latin typeface="+mn-lt"/>
              </a:rPr>
              <a:t>Sanford</a:t>
            </a:r>
            <a:r>
              <a:rPr lang="ru-RU" sz="1400" i="1" dirty="0">
                <a:solidFill>
                  <a:srgbClr val="0070C0"/>
                </a:solidFill>
                <a:latin typeface="+mn-lt"/>
              </a:rPr>
              <a:t>, подразделению компании  </a:t>
            </a:r>
            <a:r>
              <a:rPr lang="en-US" sz="1400" i="1" dirty="0">
                <a:solidFill>
                  <a:srgbClr val="0070C0"/>
                </a:solidFill>
                <a:latin typeface="+mn-lt"/>
              </a:rPr>
              <a:t>Newell Rubbermaid </a:t>
            </a:r>
            <a:r>
              <a:rPr lang="en-US" sz="1400" i="1" dirty="0" err="1">
                <a:solidFill>
                  <a:srgbClr val="0070C0"/>
                </a:solidFill>
                <a:latin typeface="+mn-lt"/>
              </a:rPr>
              <a:t>Inc</a:t>
            </a:r>
            <a:r>
              <a:rPr lang="ru-RU" sz="1400" i="1" dirty="0" smtClean="0">
                <a:solidFill>
                  <a:srgbClr val="0070C0"/>
                </a:solidFill>
                <a:latin typeface="+mn-lt"/>
              </a:rPr>
              <a:t>.</a:t>
            </a:r>
            <a:endParaRPr lang="ru-RU" sz="1400" i="1" dirty="0">
              <a:solidFill>
                <a:srgbClr val="0070C0"/>
              </a:solidFill>
              <a:latin typeface="+mn-lt"/>
            </a:endParaRPr>
          </a:p>
          <a:p>
            <a:r>
              <a:rPr lang="ru-RU" sz="1400" i="1" dirty="0">
                <a:solidFill>
                  <a:srgbClr val="0070C0"/>
                </a:solidFill>
                <a:latin typeface="+mn-lt"/>
              </a:rPr>
              <a:t> 2005 – </a:t>
            </a:r>
            <a:r>
              <a:rPr lang="ru-RU" sz="1400" i="1" u="sng" dirty="0">
                <a:solidFill>
                  <a:srgbClr val="0070C0"/>
                </a:solidFill>
                <a:latin typeface="+mn-lt"/>
              </a:rPr>
              <a:t>Создание новой концептуальной ручки  </a:t>
            </a:r>
            <a:r>
              <a:rPr lang="en-US" sz="1400" i="1" u="sng" dirty="0">
                <a:solidFill>
                  <a:srgbClr val="0070C0"/>
                </a:solidFill>
                <a:latin typeface="+mn-lt"/>
              </a:rPr>
              <a:t>Exception </a:t>
            </a:r>
            <a:r>
              <a:rPr lang="ru-RU" sz="1400" i="1" u="sng" dirty="0">
                <a:solidFill>
                  <a:srgbClr val="0070C0"/>
                </a:solidFill>
                <a:latin typeface="+mn-lt"/>
              </a:rPr>
              <a:t>с квадратным сечением –          флагмана   престижного ряда марки</a:t>
            </a:r>
            <a:r>
              <a:rPr lang="ru-RU" sz="1400" i="1" u="sng" dirty="0" smtClean="0">
                <a:solidFill>
                  <a:srgbClr val="0070C0"/>
                </a:solidFill>
                <a:latin typeface="+mn-lt"/>
              </a:rPr>
              <a:t>.</a:t>
            </a:r>
          </a:p>
          <a:p>
            <a:endParaRPr lang="en-US" sz="18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1800" b="1" i="1" dirty="0" smtClean="0">
                <a:solidFill>
                  <a:srgbClr val="0070C0"/>
                </a:solidFill>
              </a:rPr>
              <a:t>    </a:t>
            </a:r>
            <a:r>
              <a:rPr lang="ru-RU" sz="1800" b="1" i="1" dirty="0" smtClean="0">
                <a:solidFill>
                  <a:srgbClr val="0070C0"/>
                </a:solidFill>
              </a:rPr>
              <a:t>Благодаря </a:t>
            </a:r>
            <a:r>
              <a:rPr lang="ru-RU" sz="1800" b="1" i="1" dirty="0">
                <a:solidFill>
                  <a:srgbClr val="0070C0"/>
                </a:solidFill>
              </a:rPr>
              <a:t>своему уникальному подходу, </a:t>
            </a:r>
            <a:r>
              <a:rPr lang="en-US" sz="1800" b="1" i="1" dirty="0">
                <a:solidFill>
                  <a:srgbClr val="0070C0"/>
                </a:solidFill>
              </a:rPr>
              <a:t>WATERMAN </a:t>
            </a:r>
            <a:r>
              <a:rPr lang="ru-RU" sz="1800" b="1" i="1" dirty="0">
                <a:solidFill>
                  <a:srgbClr val="0070C0"/>
                </a:solidFill>
              </a:rPr>
              <a:t>превращает пишущие инструменты в прекрасные аксессуары для 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0070C0"/>
                </a:solidFill>
              </a:rPr>
              <a:t>мужчин и </a:t>
            </a:r>
            <a:r>
              <a:rPr lang="ru-RU" sz="1800" b="1" i="1" dirty="0" smtClean="0">
                <a:solidFill>
                  <a:srgbClr val="0070C0"/>
                </a:solidFill>
              </a:rPr>
              <a:t>женщин.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даты в истории бренда: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89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84784"/>
            <a:ext cx="9036496" cy="5256584"/>
          </a:xfrm>
        </p:spPr>
        <p:txBody>
          <a:bodyPr/>
          <a:lstStyle/>
          <a:p>
            <a:r>
              <a:rPr lang="en-US" b="1" dirty="0" smtClean="0"/>
              <a:t>Edson</a:t>
            </a:r>
            <a:r>
              <a:rPr lang="ru-RU" b="1" dirty="0" smtClean="0"/>
              <a:t> - </a:t>
            </a:r>
            <a:r>
              <a:rPr lang="ru-RU" sz="1400" dirty="0"/>
              <a:t>Обтекаемый сигарообразный корпус. Ярко выраженный зажим. Резкие линии зажима с крепежным кругом на торце колпачка.  Стилизованное инкрустированное  перо создает футуристический и дерзкий характер дизайна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en-US" b="1" dirty="0" smtClean="0"/>
              <a:t>Exception</a:t>
            </a:r>
            <a:r>
              <a:rPr lang="ru-RU" b="1" dirty="0" smtClean="0"/>
              <a:t> - </a:t>
            </a:r>
            <a:r>
              <a:rPr lang="ru-RU" sz="1400" dirty="0"/>
              <a:t>Уникальная новаторская квадратная форма, не встречающаяся ни у одной из ведущих торговых </a:t>
            </a:r>
            <a:r>
              <a:rPr lang="ru-RU" sz="1400" dirty="0" smtClean="0"/>
              <a:t>марок, только данное семейство выпускает эксклюзивные ручки из массива серебра, золота.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ru-RU" b="1" dirty="0"/>
          </a:p>
          <a:p>
            <a:r>
              <a:rPr lang="en-US" b="1" dirty="0" smtClean="0"/>
              <a:t>Elegance</a:t>
            </a:r>
            <a:r>
              <a:rPr lang="ru-RU" b="1" dirty="0" smtClean="0"/>
              <a:t> – </a:t>
            </a:r>
            <a:r>
              <a:rPr lang="ru-RU" sz="1400" dirty="0" smtClean="0"/>
              <a:t>коллекция </a:t>
            </a:r>
            <a:r>
              <a:rPr lang="ru-RU" sz="1400" dirty="0" smtClean="0">
                <a:cs typeface="Arial" pitchFamily="34" charset="0"/>
              </a:rPr>
              <a:t>сложного </a:t>
            </a:r>
            <a:r>
              <a:rPr lang="ru-RU" sz="1400" dirty="0">
                <a:cs typeface="Arial" pitchFamily="34" charset="0"/>
              </a:rPr>
              <a:t>дизайна с применением ювелирных технологий и золотым пером, небольшой ряд </a:t>
            </a:r>
            <a:r>
              <a:rPr lang="ru-RU" sz="1400" dirty="0" smtClean="0">
                <a:cs typeface="Arial" pitchFamily="34" charset="0"/>
              </a:rPr>
              <a:t>отделок.</a:t>
            </a:r>
            <a:endParaRPr lang="ru-RU" sz="1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по семействам:</a:t>
            </a:r>
            <a:endParaRPr lang="en-US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81000" y="908720"/>
            <a:ext cx="8458200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Franklin Gothic Book"/>
                <a:ea typeface="+mj-ea"/>
                <a:cs typeface="Franklin Gothic Book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ru-RU" sz="2400" i="1" u="sng" dirty="0" smtClean="0">
                <a:solidFill>
                  <a:schemeClr val="tx1"/>
                </a:solidFill>
              </a:rPr>
              <a:t>Премиальный ряд:</a:t>
            </a:r>
            <a:endParaRPr lang="en-US" sz="2400" i="1" u="sng" dirty="0">
              <a:solidFill>
                <a:schemeClr val="tx1"/>
              </a:solidFill>
            </a:endParaRPr>
          </a:p>
        </p:txBody>
      </p:sp>
      <p:pic>
        <p:nvPicPr>
          <p:cNvPr id="6" name="Picture 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64904"/>
            <a:ext cx="21621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67625"/>
            <a:ext cx="22002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929" y="2596200"/>
            <a:ext cx="21621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1" t="2273" r="37413" b="2936"/>
          <a:stretch/>
        </p:blipFill>
        <p:spPr>
          <a:xfrm rot="16200000">
            <a:off x="1437612" y="3104435"/>
            <a:ext cx="219075" cy="2308365"/>
          </a:xfrm>
          <a:prstGeom prst="rect">
            <a:avLst/>
          </a:prstGeom>
        </p:spPr>
      </p:pic>
      <p:pic>
        <p:nvPicPr>
          <p:cNvPr id="10" name="Picture 3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1" t="2367" r="37063" b="3409"/>
          <a:stretch/>
        </p:blipFill>
        <p:spPr>
          <a:xfrm rot="16200000">
            <a:off x="3977221" y="3100650"/>
            <a:ext cx="221479" cy="2295528"/>
          </a:xfrm>
          <a:prstGeom prst="rect">
            <a:avLst/>
          </a:prstGeom>
        </p:spPr>
      </p:pic>
      <p:pic>
        <p:nvPicPr>
          <p:cNvPr id="11" name="Picture 6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929" y="4149761"/>
            <a:ext cx="2457450" cy="21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5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18" y="5589240"/>
            <a:ext cx="2466975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025" y="5602847"/>
            <a:ext cx="2514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5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570191"/>
            <a:ext cx="2571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035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84784"/>
            <a:ext cx="9036496" cy="5256584"/>
          </a:xfrm>
        </p:spPr>
        <p:txBody>
          <a:bodyPr/>
          <a:lstStyle/>
          <a:p>
            <a:r>
              <a:rPr lang="en-US" b="1" dirty="0" err="1" smtClean="0"/>
              <a:t>Carene</a:t>
            </a:r>
            <a:r>
              <a:rPr lang="en-US" b="1" dirty="0" smtClean="0"/>
              <a:t> deluxe</a:t>
            </a:r>
            <a:r>
              <a:rPr lang="ru-RU" b="1" dirty="0" smtClean="0"/>
              <a:t>  - </a:t>
            </a:r>
            <a:r>
              <a:rPr lang="ru-RU" sz="1400" dirty="0" smtClean="0"/>
              <a:t>Современная обтекаемая форма,  напоминающая столь успешные серии </a:t>
            </a:r>
            <a:r>
              <a:rPr lang="en-US" sz="1400" dirty="0" smtClean="0"/>
              <a:t>CF</a:t>
            </a:r>
            <a:r>
              <a:rPr lang="ru-RU" sz="1400" dirty="0" smtClean="0"/>
              <a:t> и </a:t>
            </a:r>
            <a:r>
              <a:rPr lang="en-US" sz="1400" dirty="0" smtClean="0"/>
              <a:t>EDSON</a:t>
            </a:r>
            <a:r>
              <a:rPr lang="ru-RU" sz="1400" dirty="0" smtClean="0"/>
              <a:t>, и дизайн, повторяющий линии корабельного корпуса привели нас к названию </a:t>
            </a:r>
            <a:r>
              <a:rPr lang="en-US" sz="1400" dirty="0" err="1" smtClean="0"/>
              <a:t>CARENE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en-US" b="1" dirty="0" err="1"/>
              <a:t>Carene</a:t>
            </a:r>
            <a:r>
              <a:rPr lang="ru-RU" b="1" dirty="0" smtClean="0"/>
              <a:t> - </a:t>
            </a:r>
            <a:r>
              <a:rPr lang="ru-RU" sz="1400" dirty="0"/>
              <a:t>Инновационный дизайн полностью совпадает с традицией </a:t>
            </a:r>
            <a:r>
              <a:rPr lang="en-US" sz="1400" dirty="0"/>
              <a:t>WATERMAN</a:t>
            </a:r>
            <a:r>
              <a:rPr lang="ru-RU" sz="1400" dirty="0"/>
              <a:t>. </a:t>
            </a:r>
            <a:r>
              <a:rPr lang="en-US" sz="1400" dirty="0" err="1"/>
              <a:t>Carène</a:t>
            </a:r>
            <a:r>
              <a:rPr lang="ru-RU" sz="1400" dirty="0"/>
              <a:t>-</a:t>
            </a:r>
            <a:r>
              <a:rPr lang="en-US" sz="1400" dirty="0"/>
              <a:t> </a:t>
            </a:r>
            <a:r>
              <a:rPr lang="ru-RU" sz="1400" dirty="0"/>
              <a:t>это ручка для людей</a:t>
            </a:r>
            <a:r>
              <a:rPr lang="en-US" sz="1400" dirty="0"/>
              <a:t>, </a:t>
            </a:r>
            <a:r>
              <a:rPr lang="ru-RU" sz="1400" dirty="0"/>
              <a:t>которые желают подчеркнуть свою индивидуальность</a:t>
            </a:r>
            <a:r>
              <a:rPr lang="en-US" sz="1400" dirty="0" smtClean="0"/>
              <a:t>.</a:t>
            </a:r>
            <a:endParaRPr lang="ru-RU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ru-RU" b="1" dirty="0"/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b="1" dirty="0" smtClean="0"/>
              <a:t>Charleston</a:t>
            </a:r>
            <a:r>
              <a:rPr lang="ru-RU" b="1" dirty="0" smtClean="0"/>
              <a:t>  – 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+mn-cs"/>
              </a:rPr>
              <a:t>потомок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ручки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Hundred Year Pen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 (1939),  первой 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+mn-cs"/>
              </a:rPr>
              <a:t>ручки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+mn-cs"/>
              </a:rPr>
              <a:t>Waterman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+mn-cs"/>
              </a:rPr>
              <a:t>, на которую предоставлялась 100-летняя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гарантия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+mn-cs"/>
              </a:rPr>
              <a:t>,- в современном исполнении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+mn-cs"/>
              </a:rPr>
              <a:t>Широкое кольцо колпачка с гравировкой и завинчивающийся колпачок – 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+mn-cs"/>
              </a:rPr>
              <a:t>отличительные детали дизайна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+mn-cs"/>
              </a:rPr>
              <a:t>Art Deco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+mn-cs"/>
              </a:rPr>
              <a:t> 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по семействам:</a:t>
            </a:r>
            <a:endParaRPr lang="en-US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81000" y="908720"/>
            <a:ext cx="8458200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Franklin Gothic Book"/>
                <a:ea typeface="+mj-ea"/>
                <a:cs typeface="Franklin Gothic Book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ru-RU" sz="2400" i="1" u="sng" dirty="0" smtClean="0">
                <a:solidFill>
                  <a:schemeClr val="tx1"/>
                </a:solidFill>
              </a:rPr>
              <a:t>Премиальный ряд – средний ряд:</a:t>
            </a:r>
            <a:endParaRPr lang="en-US" sz="2400" i="1" u="sng" dirty="0">
              <a:solidFill>
                <a:schemeClr val="tx1"/>
              </a:solidFill>
            </a:endParaRPr>
          </a:p>
        </p:txBody>
      </p:sp>
      <p:pic>
        <p:nvPicPr>
          <p:cNvPr id="15" name="Picture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18" y="2276872"/>
            <a:ext cx="23241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025" y="2319734"/>
            <a:ext cx="22764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16" y="2329258"/>
            <a:ext cx="2200275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34" y="3645024"/>
            <a:ext cx="2124083" cy="23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19850"/>
            <a:ext cx="21240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6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7" y="3657950"/>
            <a:ext cx="20478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34" y="5373216"/>
            <a:ext cx="2286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5342599"/>
            <a:ext cx="2419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373216"/>
            <a:ext cx="22002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91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84784"/>
            <a:ext cx="9036496" cy="525658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Perspective</a:t>
            </a:r>
            <a:r>
              <a:rPr lang="ru-RU" b="1" dirty="0" smtClean="0"/>
              <a:t> - </a:t>
            </a:r>
            <a:r>
              <a:rPr lang="ru-RU" sz="1400" dirty="0"/>
              <a:t>Стройная цилиндрическая </a:t>
            </a:r>
            <a:r>
              <a:rPr lang="ru-RU" sz="1400" dirty="0" smtClean="0"/>
              <a:t>форма, уникальный </a:t>
            </a:r>
            <a:r>
              <a:rPr lang="ru-RU" sz="1400" dirty="0"/>
              <a:t>орнамент </a:t>
            </a:r>
            <a:r>
              <a:rPr lang="ru-RU" sz="1400" dirty="0" smtClean="0"/>
              <a:t>кольца, архитектурная </a:t>
            </a:r>
            <a:r>
              <a:rPr lang="ru-RU" sz="1400" dirty="0"/>
              <a:t>винтообразная зона </a:t>
            </a:r>
            <a:r>
              <a:rPr lang="ru-RU" sz="1400" dirty="0" smtClean="0"/>
              <a:t>захвата, яркий </a:t>
            </a:r>
            <a:r>
              <a:rPr lang="ru-RU" sz="1400" dirty="0"/>
              <a:t>ограненный </a:t>
            </a:r>
            <a:r>
              <a:rPr lang="ru-RU" sz="1400" dirty="0" smtClean="0"/>
              <a:t>зажим, стильные отделки.</a:t>
            </a:r>
            <a:endParaRPr lang="ru-RU" sz="1400" dirty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lnSpc>
                <a:spcPct val="80000"/>
              </a:lnSpc>
              <a:buSzPct val="140000"/>
              <a:buFont typeface="Arial" pitchFamily="34" charset="0"/>
              <a:buChar char="•"/>
              <a:defRPr/>
            </a:pPr>
            <a:r>
              <a:rPr lang="ru-RU" dirty="0" smtClean="0"/>
              <a:t> </a:t>
            </a:r>
            <a:r>
              <a:rPr lang="en-US" b="1" dirty="0" smtClean="0"/>
              <a:t>Expert </a:t>
            </a:r>
            <a:r>
              <a:rPr lang="ru-RU" b="1" dirty="0" smtClean="0"/>
              <a:t>- </a:t>
            </a:r>
            <a:r>
              <a:rPr lang="ru-RU" sz="1400" dirty="0"/>
              <a:t>Креативный, модный деловой </a:t>
            </a:r>
            <a:r>
              <a:rPr lang="ru-RU" sz="1400" dirty="0" smtClean="0"/>
              <a:t>аксессуар, роскошная отделка, сочетание </a:t>
            </a:r>
            <a:r>
              <a:rPr lang="ru-RU" sz="1400" dirty="0"/>
              <a:t>лака и </a:t>
            </a:r>
            <a:r>
              <a:rPr lang="ru-RU" sz="1400" dirty="0" smtClean="0"/>
              <a:t>металла прохладное </a:t>
            </a:r>
            <a:r>
              <a:rPr lang="ru-RU" sz="1400" dirty="0"/>
              <a:t>ощущение </a:t>
            </a:r>
            <a:r>
              <a:rPr lang="ru-RU" sz="1400" dirty="0" smtClean="0"/>
              <a:t>металла, гравировка </a:t>
            </a:r>
            <a:r>
              <a:rPr lang="ru-RU" sz="1400" dirty="0"/>
              <a:t>на колпачке и </a:t>
            </a:r>
            <a:r>
              <a:rPr lang="ru-RU" sz="1400" dirty="0" smtClean="0"/>
              <a:t>корпусе.</a:t>
            </a:r>
          </a:p>
          <a:p>
            <a:pPr marL="0" indent="0">
              <a:lnSpc>
                <a:spcPct val="80000"/>
              </a:lnSpc>
              <a:buSzPct val="140000"/>
              <a:buNone/>
              <a:defRPr/>
            </a:pPr>
            <a:r>
              <a:rPr lang="ru-RU" sz="1400" dirty="0" smtClean="0"/>
              <a:t> </a:t>
            </a:r>
            <a:endParaRPr lang="ru-RU" sz="1400" dirty="0"/>
          </a:p>
          <a:p>
            <a:pPr>
              <a:buFont typeface="Arial" pitchFamily="34" charset="0"/>
              <a:buChar char="•"/>
            </a:pPr>
            <a:endParaRPr lang="en-US" sz="1400" dirty="0"/>
          </a:p>
          <a:p>
            <a:pPr>
              <a:buFont typeface="Arial" pitchFamily="34" charset="0"/>
              <a:buChar char="•"/>
            </a:pPr>
            <a:endParaRPr lang="ru-RU" b="1" dirty="0"/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b="1" dirty="0" smtClean="0"/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b="1" dirty="0" err="1" smtClean="0"/>
              <a:t>Hémisphère</a:t>
            </a:r>
            <a:r>
              <a:rPr lang="ru-RU" b="1" dirty="0" smtClean="0"/>
              <a:t>  – </a:t>
            </a:r>
            <a:r>
              <a:rPr lang="ru-RU" sz="1400" dirty="0">
                <a:latin typeface="Arial" pitchFamily="34" charset="0"/>
                <a:cs typeface="+mn-cs"/>
              </a:rPr>
              <a:t>идеальной форме для органайзеров (особенно </a:t>
            </a:r>
            <a:r>
              <a:rPr lang="ru-RU" sz="1400" dirty="0" err="1">
                <a:latin typeface="Arial" pitchFamily="34" charset="0"/>
                <a:cs typeface="+mn-cs"/>
              </a:rPr>
              <a:t>BP</a:t>
            </a:r>
            <a:r>
              <a:rPr lang="ru-RU" sz="1400" dirty="0">
                <a:latin typeface="Arial" pitchFamily="34" charset="0"/>
                <a:cs typeface="+mn-cs"/>
              </a:rPr>
              <a:t> и </a:t>
            </a:r>
            <a:r>
              <a:rPr lang="ru-RU" sz="1400" dirty="0" err="1">
                <a:latin typeface="Arial" pitchFamily="34" charset="0"/>
                <a:cs typeface="+mn-cs"/>
              </a:rPr>
              <a:t>MP</a:t>
            </a:r>
            <a:r>
              <a:rPr lang="ru-RU" sz="1400" dirty="0" smtClean="0">
                <a:latin typeface="Arial" pitchFamily="34" charset="0"/>
                <a:cs typeface="+mn-cs"/>
              </a:rPr>
              <a:t>), </a:t>
            </a:r>
            <a:r>
              <a:rPr lang="ru-RU" sz="1400" dirty="0">
                <a:latin typeface="Arial" pitchFamily="34" charset="0"/>
                <a:cs typeface="+mn-cs"/>
              </a:rPr>
              <a:t>высокому качеству и доступной </a:t>
            </a:r>
            <a:r>
              <a:rPr lang="ru-RU" sz="1400" dirty="0" smtClean="0">
                <a:latin typeface="Arial" pitchFamily="34" charset="0"/>
                <a:cs typeface="+mn-cs"/>
              </a:rPr>
              <a:t>цене, присутствию </a:t>
            </a:r>
            <a:r>
              <a:rPr lang="ru-RU" sz="1400" dirty="0">
                <a:latin typeface="Arial" pitchFamily="34" charset="0"/>
                <a:cs typeface="+mn-cs"/>
              </a:rPr>
              <a:t>«характера» подарка (для конечных пользователей и B2B </a:t>
            </a:r>
            <a:r>
              <a:rPr lang="ru-RU" sz="1400" dirty="0" smtClean="0">
                <a:latin typeface="Arial" pitchFamily="34" charset="0"/>
                <a:cs typeface="+mn-cs"/>
              </a:rPr>
              <a:t>клиентов), широкому </a:t>
            </a:r>
            <a:r>
              <a:rPr lang="ru-RU" sz="1400" dirty="0">
                <a:latin typeface="Arial" pitchFamily="34" charset="0"/>
                <a:cs typeface="+mn-cs"/>
              </a:rPr>
              <a:t>ассортименту отделок – от базовых до неординарных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по семействам:</a:t>
            </a:r>
            <a:endParaRPr lang="en-US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81000" y="908720"/>
            <a:ext cx="8458200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Franklin Gothic Book"/>
                <a:ea typeface="+mj-ea"/>
                <a:cs typeface="Franklin Gothic Book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ru-RU" sz="2400" i="1" u="sng" dirty="0">
                <a:solidFill>
                  <a:schemeClr val="tx1"/>
                </a:solidFill>
              </a:rPr>
              <a:t>С</a:t>
            </a:r>
            <a:r>
              <a:rPr lang="ru-RU" sz="2400" i="1" u="sng" dirty="0" smtClean="0">
                <a:solidFill>
                  <a:schemeClr val="tx1"/>
                </a:solidFill>
              </a:rPr>
              <a:t>редний ряд:</a:t>
            </a:r>
            <a:endParaRPr lang="en-US" sz="2400" i="1" u="sng" dirty="0">
              <a:solidFill>
                <a:schemeClr val="tx1"/>
              </a:solidFill>
            </a:endParaRPr>
          </a:p>
        </p:txBody>
      </p:sp>
      <p:pic>
        <p:nvPicPr>
          <p:cNvPr id="14" name="Picture 8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7" y="2314401"/>
            <a:ext cx="24574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882" y="2314401"/>
            <a:ext cx="26003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43" y="2242963"/>
            <a:ext cx="24288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2" t="1686" r="30151" b="1303"/>
          <a:stretch/>
        </p:blipFill>
        <p:spPr>
          <a:xfrm rot="16200000">
            <a:off x="1361474" y="2431026"/>
            <a:ext cx="211245" cy="2222498"/>
          </a:xfrm>
          <a:prstGeom prst="rect">
            <a:avLst/>
          </a:prstGeom>
        </p:spPr>
      </p:pic>
      <p:pic>
        <p:nvPicPr>
          <p:cNvPr id="27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714" y="3426950"/>
            <a:ext cx="230505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4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3448721"/>
            <a:ext cx="2371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6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" t="29552" r="4387" b="28545"/>
          <a:stretch>
            <a:fillRect/>
          </a:stretch>
        </p:blipFill>
        <p:spPr bwMode="auto">
          <a:xfrm>
            <a:off x="1743219" y="3942732"/>
            <a:ext cx="2266950" cy="20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7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8" t="3773" r="33541" b="4481"/>
          <a:stretch/>
        </p:blipFill>
        <p:spPr>
          <a:xfrm rot="16200000">
            <a:off x="5697294" y="2786405"/>
            <a:ext cx="255732" cy="2568387"/>
          </a:xfrm>
          <a:prstGeom prst="rect">
            <a:avLst/>
          </a:prstGeom>
        </p:spPr>
      </p:pic>
      <p:pic>
        <p:nvPicPr>
          <p:cNvPr id="31" name="Picture 1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12" y="5445224"/>
            <a:ext cx="2438400" cy="18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089" y="5473798"/>
            <a:ext cx="2400300" cy="20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501003"/>
            <a:ext cx="24384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439602"/>
      </p:ext>
    </p:extLst>
  </p:cSld>
  <p:clrMapOvr>
    <a:masterClrMapping/>
  </p:clrMapOvr>
</p:sld>
</file>

<file path=ppt/theme/theme1.xml><?xml version="1.0" encoding="utf-8"?>
<a:theme xmlns:a="http://schemas.openxmlformats.org/drawingml/2006/main" name="eBazaar">
  <a:themeElements>
    <a:clrScheme name="Growth Game Plan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008BEF"/>
      </a:accent1>
      <a:accent2>
        <a:srgbClr val="FF6600"/>
      </a:accent2>
      <a:accent3>
        <a:srgbClr val="85AE1E"/>
      </a:accent3>
      <a:accent4>
        <a:srgbClr val="542378"/>
      </a:accent4>
      <a:accent5>
        <a:srgbClr val="CC0066"/>
      </a:accent5>
      <a:accent6>
        <a:srgbClr val="008080"/>
      </a:accent6>
      <a:hlink>
        <a:srgbClr val="005C9F"/>
      </a:hlink>
      <a:folHlink>
        <a:srgbClr val="05353E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EC76FF577A8B4DB8C9611B9049C47F" ma:contentTypeVersion="1" ma:contentTypeDescription="Create a new document." ma:contentTypeScope="" ma:versionID="40e6e210a6d8aa647ab595fe3a45303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40DB24-5E21-44B1-8A92-0750A3D0B4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BD8CCEB-FE6E-428E-962A-1891DCC227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B8CA79-6FC5-43E7-ABD1-53662A8F2C2A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eBazaar</Template>
  <TotalTime>1037</TotalTime>
  <Words>489</Words>
  <Application>Microsoft Office PowerPoint</Application>
  <PresentationFormat>Экран (4:3)</PresentationFormat>
  <Paragraphs>58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Franklin Gothic Book</vt:lpstr>
      <vt:lpstr>Wingdings</vt:lpstr>
      <vt:lpstr>Calibri</vt:lpstr>
      <vt:lpstr>eBazaar</vt:lpstr>
      <vt:lpstr>WATERMAN</vt:lpstr>
      <vt:lpstr>Основные даты в истории бренда:</vt:lpstr>
      <vt:lpstr>Основные даты в истории бренда:</vt:lpstr>
      <vt:lpstr>Информация по семействам:</vt:lpstr>
      <vt:lpstr>Информация по семействам:</vt:lpstr>
      <vt:lpstr>Информация по семействам:</vt:lpstr>
    </vt:vector>
  </TitlesOfParts>
  <Company>Newell-Rubbermaid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BAZAAR</dc:title>
  <dc:creator>GAZARYANTS, Elena</dc:creator>
  <cp:lastModifiedBy>KIREEV, Vladimir</cp:lastModifiedBy>
  <cp:revision>57</cp:revision>
  <dcterms:created xsi:type="dcterms:W3CDTF">2013-05-22T07:49:05Z</dcterms:created>
  <dcterms:modified xsi:type="dcterms:W3CDTF">2013-06-19T15:03:34Z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0x0101008EEC76FF577A8B4DB8C9611B9049C47F</vt:lpwstr>
  </property>
</Properties>
</file>